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Lato" charset="1" panose="020F0502020204030203"/>
      <p:regular r:id="rId26"/>
    </p:embeddedFont>
    <p:embeddedFont>
      <p:font typeface="Lato Bold" charset="1" panose="020F0502020204030203"/>
      <p:regular r:id="rId27"/>
    </p:embeddedFont>
    <p:embeddedFont>
      <p:font typeface="Lato Italics" charset="1" panose="020F0502020204030203"/>
      <p:regular r:id="rId28"/>
    </p:embeddedFont>
    <p:embeddedFont>
      <p:font typeface="Lato Bold Italics" charset="1" panose="020F0502020204030203"/>
      <p:regular r:id="rId29"/>
    </p:embeddedFont>
    <p:embeddedFont>
      <p:font typeface="Lato Thin" charset="1" panose="020F0502020204030203"/>
      <p:regular r:id="rId30"/>
    </p:embeddedFont>
    <p:embeddedFont>
      <p:font typeface="Lato Thin Italics" charset="1" panose="020F0502020204030203"/>
      <p:regular r:id="rId31"/>
    </p:embeddedFont>
    <p:embeddedFont>
      <p:font typeface="Lato Light" charset="1" panose="020F0502020204030203"/>
      <p:regular r:id="rId32"/>
    </p:embeddedFont>
    <p:embeddedFont>
      <p:font typeface="Lato Light Italics" charset="1" panose="020F0502020204030203"/>
      <p:regular r:id="rId33"/>
    </p:embeddedFont>
    <p:embeddedFont>
      <p:font typeface="Lato Heavy" charset="1" panose="020F0502020204030203"/>
      <p:regular r:id="rId34"/>
    </p:embeddedFont>
    <p:embeddedFont>
      <p:font typeface="Lato Heavy Italics" charset="1" panose="020F0502020204030203"/>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372513" cy="10287000"/>
          </a:xfrm>
          <a:prstGeom prst="rect">
            <a:avLst/>
          </a:prstGeom>
          <a:solidFill>
            <a:srgbClr val="3B5D50"/>
          </a:solidFill>
        </p:spPr>
      </p:sp>
      <p:sp>
        <p:nvSpPr>
          <p:cNvPr name="Freeform 3" id="3"/>
          <p:cNvSpPr/>
          <p:nvPr/>
        </p:nvSpPr>
        <p:spPr>
          <a:xfrm flipH="false" flipV="false" rot="0">
            <a:off x="1028700" y="2172300"/>
            <a:ext cx="687203" cy="687203"/>
          </a:xfrm>
          <a:custGeom>
            <a:avLst/>
            <a:gdLst/>
            <a:ahLst/>
            <a:cxnLst/>
            <a:rect r="r" b="b" t="t" l="l"/>
            <a:pathLst>
              <a:path h="687203" w="687203">
                <a:moveTo>
                  <a:pt x="0" y="0"/>
                </a:moveTo>
                <a:lnTo>
                  <a:pt x="687203" y="0"/>
                </a:lnTo>
                <a:lnTo>
                  <a:pt x="687203" y="687203"/>
                </a:lnTo>
                <a:lnTo>
                  <a:pt x="0" y="687203"/>
                </a:lnTo>
                <a:lnTo>
                  <a:pt x="0" y="0"/>
                </a:lnTo>
                <a:close/>
              </a:path>
            </a:pathLst>
          </a:custGeom>
          <a:blipFill>
            <a:blip r:embed="rId2"/>
            <a:stretch>
              <a:fillRect l="0" t="0" r="0" b="0"/>
            </a:stretch>
          </a:blipFill>
        </p:spPr>
      </p:sp>
      <p:sp>
        <p:nvSpPr>
          <p:cNvPr name="AutoShape 4" id="4"/>
          <p:cNvSpPr/>
          <p:nvPr/>
        </p:nvSpPr>
        <p:spPr>
          <a:xfrm rot="0">
            <a:off x="9372513" y="0"/>
            <a:ext cx="9172664" cy="10287000"/>
          </a:xfrm>
          <a:prstGeom prst="rect">
            <a:avLst/>
          </a:prstGeom>
          <a:solidFill>
            <a:srgbClr val="DCE5E4"/>
          </a:solidFill>
        </p:spPr>
      </p:sp>
      <p:sp>
        <p:nvSpPr>
          <p:cNvPr name="Freeform 5" id="5"/>
          <p:cNvSpPr/>
          <p:nvPr/>
        </p:nvSpPr>
        <p:spPr>
          <a:xfrm flipH="false" flipV="false" rot="0">
            <a:off x="10414851" y="2022978"/>
            <a:ext cx="6630962" cy="5736769"/>
          </a:xfrm>
          <a:custGeom>
            <a:avLst/>
            <a:gdLst/>
            <a:ahLst/>
            <a:cxnLst/>
            <a:rect r="r" b="b" t="t" l="l"/>
            <a:pathLst>
              <a:path h="5736769" w="6630962">
                <a:moveTo>
                  <a:pt x="0" y="0"/>
                </a:moveTo>
                <a:lnTo>
                  <a:pt x="6630962" y="0"/>
                </a:lnTo>
                <a:lnTo>
                  <a:pt x="6630962" y="5736769"/>
                </a:lnTo>
                <a:lnTo>
                  <a:pt x="0" y="5736769"/>
                </a:lnTo>
                <a:lnTo>
                  <a:pt x="0" y="0"/>
                </a:lnTo>
                <a:close/>
              </a:path>
            </a:pathLst>
          </a:custGeom>
          <a:blipFill>
            <a:blip r:embed="rId3"/>
            <a:stretch>
              <a:fillRect l="0" t="0" r="0" b="0"/>
            </a:stretch>
          </a:blipFill>
        </p:spPr>
      </p:sp>
      <p:sp>
        <p:nvSpPr>
          <p:cNvPr name="TextBox 6" id="6"/>
          <p:cNvSpPr txBox="true"/>
          <p:nvPr/>
        </p:nvSpPr>
        <p:spPr>
          <a:xfrm rot="0">
            <a:off x="1028700" y="3240503"/>
            <a:ext cx="6691809"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Furni.</a:t>
            </a:r>
          </a:p>
        </p:txBody>
      </p:sp>
      <p:sp>
        <p:nvSpPr>
          <p:cNvPr name="TextBox 7" id="7"/>
          <p:cNvSpPr txBox="true"/>
          <p:nvPr/>
        </p:nvSpPr>
        <p:spPr>
          <a:xfrm rot="0">
            <a:off x="1028700" y="5592547"/>
            <a:ext cx="5862644" cy="398559"/>
          </a:xfrm>
          <a:prstGeom prst="rect">
            <a:avLst/>
          </a:prstGeom>
        </p:spPr>
        <p:txBody>
          <a:bodyPr anchor="t" rtlCol="false" tIns="0" lIns="0" bIns="0" rIns="0">
            <a:spAutoFit/>
          </a:bodyPr>
          <a:lstStyle/>
          <a:p>
            <a:pPr>
              <a:lnSpc>
                <a:spcPts val="3232"/>
              </a:lnSpc>
              <a:spcBef>
                <a:spcPct val="0"/>
              </a:spcBef>
            </a:pPr>
            <a:r>
              <a:rPr lang="en-US" sz="2308">
                <a:solidFill>
                  <a:srgbClr val="F6F2F1"/>
                </a:solidFill>
                <a:latin typeface="DM Sans"/>
              </a:rPr>
              <a:t>Emre BULAK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4524612" y="361619"/>
            <a:ext cx="2511872" cy="1355613"/>
          </a:xfrm>
          <a:custGeom>
            <a:avLst/>
            <a:gdLst/>
            <a:ahLst/>
            <a:cxnLst/>
            <a:rect r="r" b="b" t="t" l="l"/>
            <a:pathLst>
              <a:path h="1355613" w="2511872">
                <a:moveTo>
                  <a:pt x="0" y="0"/>
                </a:moveTo>
                <a:lnTo>
                  <a:pt x="2511872" y="0"/>
                </a:lnTo>
                <a:lnTo>
                  <a:pt x="2511872" y="1355614"/>
                </a:lnTo>
                <a:lnTo>
                  <a:pt x="0" y="1355614"/>
                </a:lnTo>
                <a:lnTo>
                  <a:pt x="0" y="0"/>
                </a:lnTo>
                <a:close/>
              </a:path>
            </a:pathLst>
          </a:custGeom>
          <a:blipFill>
            <a:blip r:embed="rId2"/>
            <a:stretch>
              <a:fillRect l="0" t="0" r="0" b="0"/>
            </a:stretch>
          </a:blipFill>
        </p:spPr>
      </p:sp>
      <p:sp>
        <p:nvSpPr>
          <p:cNvPr name="Freeform 5" id="5"/>
          <p:cNvSpPr/>
          <p:nvPr/>
        </p:nvSpPr>
        <p:spPr>
          <a:xfrm flipH="false" flipV="false" rot="0">
            <a:off x="7379157" y="1039426"/>
            <a:ext cx="10711858" cy="7280518"/>
          </a:xfrm>
          <a:custGeom>
            <a:avLst/>
            <a:gdLst/>
            <a:ahLst/>
            <a:cxnLst/>
            <a:rect r="r" b="b" t="t" l="l"/>
            <a:pathLst>
              <a:path h="7280518" w="10711858">
                <a:moveTo>
                  <a:pt x="0" y="0"/>
                </a:moveTo>
                <a:lnTo>
                  <a:pt x="10711858" y="0"/>
                </a:lnTo>
                <a:lnTo>
                  <a:pt x="10711858" y="7280518"/>
                </a:lnTo>
                <a:lnTo>
                  <a:pt x="0" y="7280518"/>
                </a:lnTo>
                <a:lnTo>
                  <a:pt x="0" y="0"/>
                </a:lnTo>
                <a:close/>
              </a:path>
            </a:pathLst>
          </a:custGeom>
          <a:blipFill>
            <a:blip r:embed="rId3"/>
            <a:stretch>
              <a:fillRect l="0" t="0" r="0" b="0"/>
            </a:stretch>
          </a:blipFill>
        </p:spPr>
      </p:sp>
      <p:sp>
        <p:nvSpPr>
          <p:cNvPr name="TextBox 6" id="6"/>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Sepet</a:t>
            </a:r>
          </a:p>
        </p:txBody>
      </p:sp>
      <p:sp>
        <p:nvSpPr>
          <p:cNvPr name="TextBox 7" id="7"/>
          <p:cNvSpPr txBox="true"/>
          <p:nvPr/>
        </p:nvSpPr>
        <p:spPr>
          <a:xfrm rot="0">
            <a:off x="423714" y="2045256"/>
            <a:ext cx="6339677" cy="4839043"/>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Sepete ürün eklediğinde miktar artmaktadır. Bir ürün birden fazla kez eklenirse o zaman sepet miktarı değişmez ama ürün eklenmiş olur. Sepete gidildiğinde ise ürünler listelenmektedir. Ürünlerin görseli, ürün adı, fiyatı, miktarı ve toplam fiyatı gibi bilgiler yer almaktadır. Aynı şekilde ürünü arttırmak ve silme işlemlerini de yine buradan yapabiliriz.</a:t>
            </a:r>
          </a:p>
        </p:txBody>
      </p:sp>
      <p:sp>
        <p:nvSpPr>
          <p:cNvPr name="AutoShape 8" id="8"/>
          <p:cNvSpPr/>
          <p:nvPr/>
        </p:nvSpPr>
        <p:spPr>
          <a:xfrm rot="0">
            <a:off x="0" y="0"/>
            <a:ext cx="18288000" cy="10287000"/>
          </a:xfrm>
          <a:prstGeom prst="rect">
            <a:avLst/>
          </a:prstGeom>
          <a:solidFill>
            <a:srgbClr val="DCE5E4"/>
          </a:solidFill>
        </p:spPr>
      </p:sp>
      <p:sp>
        <p:nvSpPr>
          <p:cNvPr name="AutoShape 9" id="9"/>
          <p:cNvSpPr/>
          <p:nvPr/>
        </p:nvSpPr>
        <p:spPr>
          <a:xfrm rot="5400000">
            <a:off x="7375728" y="-625272"/>
            <a:ext cx="3536544" cy="18288000"/>
          </a:xfrm>
          <a:prstGeom prst="rect">
            <a:avLst/>
          </a:prstGeom>
          <a:solidFill>
            <a:srgbClr val="3B5D50"/>
          </a:solidFill>
        </p:spPr>
      </p:sp>
      <p:sp>
        <p:nvSpPr>
          <p:cNvPr name="Freeform 10" id="10"/>
          <p:cNvSpPr/>
          <p:nvPr/>
        </p:nvSpPr>
        <p:spPr>
          <a:xfrm flipH="false" flipV="false" rot="0">
            <a:off x="0" y="0"/>
            <a:ext cx="18288000" cy="6750456"/>
          </a:xfrm>
          <a:custGeom>
            <a:avLst/>
            <a:gdLst/>
            <a:ahLst/>
            <a:cxnLst/>
            <a:rect r="r" b="b" t="t" l="l"/>
            <a:pathLst>
              <a:path h="6750456" w="18288000">
                <a:moveTo>
                  <a:pt x="0" y="0"/>
                </a:moveTo>
                <a:lnTo>
                  <a:pt x="18288000" y="0"/>
                </a:lnTo>
                <a:lnTo>
                  <a:pt x="18288000" y="6750456"/>
                </a:lnTo>
                <a:lnTo>
                  <a:pt x="0" y="6750456"/>
                </a:lnTo>
                <a:lnTo>
                  <a:pt x="0" y="0"/>
                </a:lnTo>
                <a:close/>
              </a:path>
            </a:pathLst>
          </a:custGeom>
          <a:blipFill>
            <a:blip r:embed="rId4"/>
            <a:stretch>
              <a:fillRect l="0" t="0" r="0" b="0"/>
            </a:stretch>
          </a:blipFill>
        </p:spPr>
      </p:sp>
      <p:sp>
        <p:nvSpPr>
          <p:cNvPr name="TextBox 11" id="11"/>
          <p:cNvSpPr txBox="true"/>
          <p:nvPr/>
        </p:nvSpPr>
        <p:spPr>
          <a:xfrm rot="0">
            <a:off x="7207936" y="6949618"/>
            <a:ext cx="2962735"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Main</a:t>
            </a:r>
          </a:p>
        </p:txBody>
      </p:sp>
      <p:sp>
        <p:nvSpPr>
          <p:cNvPr name="TextBox 12" id="12"/>
          <p:cNvSpPr txBox="true"/>
          <p:nvPr/>
        </p:nvSpPr>
        <p:spPr>
          <a:xfrm rot="0">
            <a:off x="349802" y="8516321"/>
            <a:ext cx="17741214" cy="950231"/>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Main kısmında ürünler yer almaktadır. Burda ürünleri görebiliriz, ürün ekleyebilir, güncelleyebilir ve silebiliriz. Buradaki işlemler için Modal yapılanması kullanılmıştır. Bildirimler için ise SweetAlert yapısı kullanılmıştır.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4524612" y="361619"/>
            <a:ext cx="2511872" cy="1355613"/>
          </a:xfrm>
          <a:custGeom>
            <a:avLst/>
            <a:gdLst/>
            <a:ahLst/>
            <a:cxnLst/>
            <a:rect r="r" b="b" t="t" l="l"/>
            <a:pathLst>
              <a:path h="1355613" w="2511872">
                <a:moveTo>
                  <a:pt x="0" y="0"/>
                </a:moveTo>
                <a:lnTo>
                  <a:pt x="2511872" y="0"/>
                </a:lnTo>
                <a:lnTo>
                  <a:pt x="2511872" y="1355614"/>
                </a:lnTo>
                <a:lnTo>
                  <a:pt x="0" y="1355614"/>
                </a:lnTo>
                <a:lnTo>
                  <a:pt x="0" y="0"/>
                </a:lnTo>
                <a:close/>
              </a:path>
            </a:pathLst>
          </a:custGeom>
          <a:blipFill>
            <a:blip r:embed="rId2"/>
            <a:stretch>
              <a:fillRect l="0" t="0" r="0" b="0"/>
            </a:stretch>
          </a:blipFill>
        </p:spPr>
      </p:sp>
      <p:sp>
        <p:nvSpPr>
          <p:cNvPr name="Freeform 5" id="5"/>
          <p:cNvSpPr/>
          <p:nvPr/>
        </p:nvSpPr>
        <p:spPr>
          <a:xfrm flipH="false" flipV="false" rot="0">
            <a:off x="7379157" y="1039426"/>
            <a:ext cx="10711858" cy="7280518"/>
          </a:xfrm>
          <a:custGeom>
            <a:avLst/>
            <a:gdLst/>
            <a:ahLst/>
            <a:cxnLst/>
            <a:rect r="r" b="b" t="t" l="l"/>
            <a:pathLst>
              <a:path h="7280518" w="10711858">
                <a:moveTo>
                  <a:pt x="0" y="0"/>
                </a:moveTo>
                <a:lnTo>
                  <a:pt x="10711858" y="0"/>
                </a:lnTo>
                <a:lnTo>
                  <a:pt x="10711858" y="7280518"/>
                </a:lnTo>
                <a:lnTo>
                  <a:pt x="0" y="7280518"/>
                </a:lnTo>
                <a:lnTo>
                  <a:pt x="0" y="0"/>
                </a:lnTo>
                <a:close/>
              </a:path>
            </a:pathLst>
          </a:custGeom>
          <a:blipFill>
            <a:blip r:embed="rId3"/>
            <a:stretch>
              <a:fillRect l="0" t="0" r="0" b="0"/>
            </a:stretch>
          </a:blipFill>
        </p:spPr>
      </p:sp>
      <p:sp>
        <p:nvSpPr>
          <p:cNvPr name="TextBox 6" id="6"/>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Sepet</a:t>
            </a:r>
          </a:p>
        </p:txBody>
      </p:sp>
      <p:sp>
        <p:nvSpPr>
          <p:cNvPr name="TextBox 7" id="7"/>
          <p:cNvSpPr txBox="true"/>
          <p:nvPr/>
        </p:nvSpPr>
        <p:spPr>
          <a:xfrm rot="0">
            <a:off x="423714" y="2045256"/>
            <a:ext cx="6339677" cy="4839043"/>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Sepete ürün eklediğinde miktar artmaktadır. Bir ürün birden fazla kez eklenirse o zaman sepet miktarı değişmez ama ürün eklenmiş olur. Sepete gidildiğinde ise ürünler listelenmektedir. Ürünlerin görseli, ürün adı, fiyatı, miktarı ve toplam fiyatı gibi bilgiler yer almaktadır. Aynı şekilde ürünü arttırmak ve silme işlemlerini de yine buradan yapabiliriz.</a:t>
            </a:r>
          </a:p>
        </p:txBody>
      </p:sp>
      <p:sp>
        <p:nvSpPr>
          <p:cNvPr name="AutoShape 8" id="8"/>
          <p:cNvSpPr/>
          <p:nvPr/>
        </p:nvSpPr>
        <p:spPr>
          <a:xfrm rot="0">
            <a:off x="0" y="0"/>
            <a:ext cx="18288000" cy="10287000"/>
          </a:xfrm>
          <a:prstGeom prst="rect">
            <a:avLst/>
          </a:prstGeom>
          <a:solidFill>
            <a:srgbClr val="DCE5E4"/>
          </a:solidFill>
        </p:spPr>
      </p:sp>
      <p:sp>
        <p:nvSpPr>
          <p:cNvPr name="AutoShape 9" id="9"/>
          <p:cNvSpPr/>
          <p:nvPr/>
        </p:nvSpPr>
        <p:spPr>
          <a:xfrm rot="5400000">
            <a:off x="7106782" y="-894218"/>
            <a:ext cx="4074437" cy="18288000"/>
          </a:xfrm>
          <a:prstGeom prst="rect">
            <a:avLst/>
          </a:prstGeom>
          <a:solidFill>
            <a:srgbClr val="3B5D50"/>
          </a:solidFill>
        </p:spPr>
      </p:sp>
      <p:sp>
        <p:nvSpPr>
          <p:cNvPr name="Freeform 10" id="10"/>
          <p:cNvSpPr/>
          <p:nvPr/>
        </p:nvSpPr>
        <p:spPr>
          <a:xfrm flipH="false" flipV="false" rot="0">
            <a:off x="0" y="0"/>
            <a:ext cx="18288000" cy="6212563"/>
          </a:xfrm>
          <a:custGeom>
            <a:avLst/>
            <a:gdLst/>
            <a:ahLst/>
            <a:cxnLst/>
            <a:rect r="r" b="b" t="t" l="l"/>
            <a:pathLst>
              <a:path h="6212563" w="18288000">
                <a:moveTo>
                  <a:pt x="0" y="0"/>
                </a:moveTo>
                <a:lnTo>
                  <a:pt x="18288000" y="0"/>
                </a:lnTo>
                <a:lnTo>
                  <a:pt x="18288000" y="6212563"/>
                </a:lnTo>
                <a:lnTo>
                  <a:pt x="0" y="6212563"/>
                </a:lnTo>
                <a:lnTo>
                  <a:pt x="0" y="0"/>
                </a:lnTo>
                <a:close/>
              </a:path>
            </a:pathLst>
          </a:custGeom>
          <a:blipFill>
            <a:blip r:embed="rId4"/>
            <a:stretch>
              <a:fillRect l="0" t="0" r="0" b="-24147"/>
            </a:stretch>
          </a:blipFill>
        </p:spPr>
      </p:sp>
      <p:sp>
        <p:nvSpPr>
          <p:cNvPr name="TextBox 11" id="11"/>
          <p:cNvSpPr txBox="true"/>
          <p:nvPr/>
        </p:nvSpPr>
        <p:spPr>
          <a:xfrm rot="0">
            <a:off x="7379157" y="6655480"/>
            <a:ext cx="2962735" cy="1415161"/>
          </a:xfrm>
          <a:prstGeom prst="rect">
            <a:avLst/>
          </a:prstGeom>
        </p:spPr>
        <p:txBody>
          <a:bodyPr anchor="t" rtlCol="false" tIns="0" lIns="0" bIns="0" rIns="0">
            <a:spAutoFit/>
          </a:bodyPr>
          <a:lstStyle/>
          <a:p>
            <a:pPr>
              <a:lnSpc>
                <a:spcPts val="11101"/>
              </a:lnSpc>
            </a:pPr>
            <a:r>
              <a:rPr lang="en-US" sz="9099">
                <a:solidFill>
                  <a:srgbClr val="FFFFFF"/>
                </a:solidFill>
                <a:latin typeface="Open Sauce Heavy"/>
              </a:rPr>
              <a:t>Main</a:t>
            </a:r>
          </a:p>
        </p:txBody>
      </p:sp>
      <p:sp>
        <p:nvSpPr>
          <p:cNvPr name="TextBox 12" id="12"/>
          <p:cNvSpPr txBox="true"/>
          <p:nvPr/>
        </p:nvSpPr>
        <p:spPr>
          <a:xfrm rot="0">
            <a:off x="273393" y="8308069"/>
            <a:ext cx="17741214" cy="1436332"/>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Main kısmında kategoriler yer almaktadır. Burda kategorileri görebiliriz, kategori ekleyebilir, güncelleyebilir ve silebiliriz. Buradaki işlemler için Modal yapılanması kullanılmıştır. Bildirimler için ise SweetAlert yapısı kullanılmıştır.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B5D50"/>
        </a:solidFill>
      </p:bgPr>
    </p:bg>
    <p:spTree>
      <p:nvGrpSpPr>
        <p:cNvPr id="1" name=""/>
        <p:cNvGrpSpPr/>
        <p:nvPr/>
      </p:nvGrpSpPr>
      <p:grpSpPr>
        <a:xfrm>
          <a:off x="0" y="0"/>
          <a:ext cx="0" cy="0"/>
          <a:chOff x="0" y="0"/>
          <a:chExt cx="0" cy="0"/>
        </a:xfrm>
      </p:grpSpPr>
      <p:sp>
        <p:nvSpPr>
          <p:cNvPr name="Freeform 2" id="2"/>
          <p:cNvSpPr/>
          <p:nvPr/>
        </p:nvSpPr>
        <p:spPr>
          <a:xfrm flipH="false" flipV="false" rot="0">
            <a:off x="7864482"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64482"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417001"/>
            <a:ext cx="16230600" cy="169519"/>
          </a:xfrm>
          <a:prstGeom prst="rect">
            <a:avLst/>
          </a:prstGeom>
          <a:solidFill>
            <a:srgbClr val="FFFFFF"/>
          </a:solidFill>
        </p:spPr>
      </p:sp>
      <p:sp>
        <p:nvSpPr>
          <p:cNvPr name="AutoShape 5" id="5"/>
          <p:cNvSpPr/>
          <p:nvPr/>
        </p:nvSpPr>
        <p:spPr>
          <a:xfrm rot="0">
            <a:off x="1028700" y="1814529"/>
            <a:ext cx="16230600" cy="169519"/>
          </a:xfrm>
          <a:prstGeom prst="rect">
            <a:avLst/>
          </a:prstGeom>
          <a:solidFill>
            <a:srgbClr val="FFFFFF"/>
          </a:solidFill>
        </p:spPr>
      </p:sp>
      <p:grpSp>
        <p:nvGrpSpPr>
          <p:cNvPr name="Group 6" id="6"/>
          <p:cNvGrpSpPr/>
          <p:nvPr/>
        </p:nvGrpSpPr>
        <p:grpSpPr>
          <a:xfrm rot="0">
            <a:off x="1028700" y="7834587"/>
            <a:ext cx="687369" cy="68736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8" id="8"/>
          <p:cNvGrpSpPr/>
          <p:nvPr/>
        </p:nvGrpSpPr>
        <p:grpSpPr>
          <a:xfrm rot="0">
            <a:off x="6503013" y="7834587"/>
            <a:ext cx="687369" cy="68736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0" id="10"/>
          <p:cNvSpPr/>
          <p:nvPr/>
        </p:nvSpPr>
        <p:spPr>
          <a:xfrm flipH="false" flipV="false" rot="0">
            <a:off x="6626944" y="8021422"/>
            <a:ext cx="439507" cy="313698"/>
          </a:xfrm>
          <a:custGeom>
            <a:avLst/>
            <a:gdLst/>
            <a:ahLst/>
            <a:cxnLst/>
            <a:rect r="r" b="b" t="t" l="l"/>
            <a:pathLst>
              <a:path h="313698" w="439507">
                <a:moveTo>
                  <a:pt x="0" y="0"/>
                </a:moveTo>
                <a:lnTo>
                  <a:pt x="439507" y="0"/>
                </a:lnTo>
                <a:lnTo>
                  <a:pt x="439507" y="313698"/>
                </a:lnTo>
                <a:lnTo>
                  <a:pt x="0" y="3136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3258449" y="7834587"/>
            <a:ext cx="687369" cy="68736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3" id="13"/>
          <p:cNvSpPr/>
          <p:nvPr/>
        </p:nvSpPr>
        <p:spPr>
          <a:xfrm flipH="false" flipV="false" rot="0">
            <a:off x="13368002" y="7932075"/>
            <a:ext cx="468263" cy="468263"/>
          </a:xfrm>
          <a:custGeom>
            <a:avLst/>
            <a:gdLst/>
            <a:ahLst/>
            <a:cxnLst/>
            <a:rect r="r" b="b" t="t" l="l"/>
            <a:pathLst>
              <a:path h="468263" w="468263">
                <a:moveTo>
                  <a:pt x="0" y="0"/>
                </a:moveTo>
                <a:lnTo>
                  <a:pt x="468263" y="0"/>
                </a:lnTo>
                <a:lnTo>
                  <a:pt x="468263" y="468263"/>
                </a:lnTo>
                <a:lnTo>
                  <a:pt x="0" y="4682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28700" y="7891446"/>
            <a:ext cx="681462" cy="596279"/>
          </a:xfrm>
          <a:custGeom>
            <a:avLst/>
            <a:gdLst/>
            <a:ahLst/>
            <a:cxnLst/>
            <a:rect r="r" b="b" t="t" l="l"/>
            <a:pathLst>
              <a:path h="596279" w="681462">
                <a:moveTo>
                  <a:pt x="0" y="0"/>
                </a:moveTo>
                <a:lnTo>
                  <a:pt x="681462" y="0"/>
                </a:lnTo>
                <a:lnTo>
                  <a:pt x="681462" y="596279"/>
                </a:lnTo>
                <a:lnTo>
                  <a:pt x="0" y="5962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028700" y="3119454"/>
            <a:ext cx="16230600" cy="1993946"/>
          </a:xfrm>
          <a:prstGeom prst="rect">
            <a:avLst/>
          </a:prstGeom>
        </p:spPr>
        <p:txBody>
          <a:bodyPr anchor="t" rtlCol="false" tIns="0" lIns="0" bIns="0" rIns="0">
            <a:spAutoFit/>
          </a:bodyPr>
          <a:lstStyle/>
          <a:p>
            <a:pPr algn="ctr">
              <a:lnSpc>
                <a:spcPts val="14622"/>
              </a:lnSpc>
            </a:pPr>
            <a:r>
              <a:rPr lang="en-US" sz="15894" spc="397">
                <a:solidFill>
                  <a:srgbClr val="FFFFFF"/>
                </a:solidFill>
                <a:latin typeface="Open Sauce Heavy"/>
              </a:rPr>
              <a:t>TEŞEKKÜRLER</a:t>
            </a:r>
          </a:p>
        </p:txBody>
      </p:sp>
      <p:sp>
        <p:nvSpPr>
          <p:cNvPr name="TextBox 16" id="16"/>
          <p:cNvSpPr txBox="true"/>
          <p:nvPr/>
        </p:nvSpPr>
        <p:spPr>
          <a:xfrm rot="0">
            <a:off x="6114675" y="6947027"/>
            <a:ext cx="5282672" cy="533400"/>
          </a:xfrm>
          <a:prstGeom prst="rect">
            <a:avLst/>
          </a:prstGeom>
        </p:spPr>
        <p:txBody>
          <a:bodyPr anchor="t" rtlCol="false" tIns="0" lIns="0" bIns="0" rIns="0">
            <a:spAutoFit/>
          </a:bodyPr>
          <a:lstStyle/>
          <a:p>
            <a:pPr algn="ctr">
              <a:lnSpc>
                <a:spcPts val="4590"/>
              </a:lnSpc>
            </a:pPr>
            <a:r>
              <a:rPr lang="en-US" sz="2700">
                <a:solidFill>
                  <a:srgbClr val="FFFFFF"/>
                </a:solidFill>
                <a:latin typeface="Montserrat Ultra-Bold"/>
              </a:rPr>
              <a:t>İLETIŞIM</a:t>
            </a:r>
          </a:p>
        </p:txBody>
      </p:sp>
      <p:sp>
        <p:nvSpPr>
          <p:cNvPr name="TextBox 17" id="17"/>
          <p:cNvSpPr txBox="true"/>
          <p:nvPr/>
        </p:nvSpPr>
        <p:spPr>
          <a:xfrm rot="0">
            <a:off x="1920229" y="8005918"/>
            <a:ext cx="3687726" cy="739677"/>
          </a:xfrm>
          <a:prstGeom prst="rect">
            <a:avLst/>
          </a:prstGeom>
        </p:spPr>
        <p:txBody>
          <a:bodyPr anchor="t" rtlCol="false" tIns="0" lIns="0" bIns="0" rIns="0">
            <a:spAutoFit/>
          </a:bodyPr>
          <a:lstStyle/>
          <a:p>
            <a:pPr marL="0" indent="0" lvl="0">
              <a:lnSpc>
                <a:spcPts val="2871"/>
              </a:lnSpc>
              <a:spcBef>
                <a:spcPct val="0"/>
              </a:spcBef>
            </a:pPr>
            <a:r>
              <a:rPr lang="en-US" sz="2871" spc="143">
                <a:solidFill>
                  <a:srgbClr val="FAFAFA"/>
                </a:solidFill>
                <a:latin typeface="Lato Bold"/>
              </a:rPr>
              <a:t>https://github.com/emrebulak</a:t>
            </a:r>
          </a:p>
        </p:txBody>
      </p:sp>
      <p:sp>
        <p:nvSpPr>
          <p:cNvPr name="TextBox 18" id="18"/>
          <p:cNvSpPr txBox="true"/>
          <p:nvPr/>
        </p:nvSpPr>
        <p:spPr>
          <a:xfrm rot="0">
            <a:off x="7228482" y="8005918"/>
            <a:ext cx="5211108" cy="377727"/>
          </a:xfrm>
          <a:prstGeom prst="rect">
            <a:avLst/>
          </a:prstGeom>
        </p:spPr>
        <p:txBody>
          <a:bodyPr anchor="t" rtlCol="false" tIns="0" lIns="0" bIns="0" rIns="0">
            <a:spAutoFit/>
          </a:bodyPr>
          <a:lstStyle/>
          <a:p>
            <a:pPr marL="0" indent="0" lvl="0">
              <a:lnSpc>
                <a:spcPts val="2871"/>
              </a:lnSpc>
              <a:spcBef>
                <a:spcPct val="0"/>
              </a:spcBef>
            </a:pPr>
            <a:r>
              <a:rPr lang="en-US" sz="2871" spc="143">
                <a:solidFill>
                  <a:srgbClr val="FAFAFA"/>
                </a:solidFill>
                <a:latin typeface="Lato Bold"/>
              </a:rPr>
              <a:t>baranemrebulak@gmail.com</a:t>
            </a:r>
          </a:p>
        </p:txBody>
      </p:sp>
      <p:sp>
        <p:nvSpPr>
          <p:cNvPr name="TextBox 19" id="19"/>
          <p:cNvSpPr txBox="true"/>
          <p:nvPr/>
        </p:nvSpPr>
        <p:spPr>
          <a:xfrm rot="0">
            <a:off x="14149978" y="8005918"/>
            <a:ext cx="5387755" cy="377727"/>
          </a:xfrm>
          <a:prstGeom prst="rect">
            <a:avLst/>
          </a:prstGeom>
        </p:spPr>
        <p:txBody>
          <a:bodyPr anchor="t" rtlCol="false" tIns="0" lIns="0" bIns="0" rIns="0">
            <a:spAutoFit/>
          </a:bodyPr>
          <a:lstStyle/>
          <a:p>
            <a:pPr marL="0" indent="0" lvl="0">
              <a:lnSpc>
                <a:spcPts val="2871"/>
              </a:lnSpc>
              <a:spcBef>
                <a:spcPct val="0"/>
              </a:spcBef>
            </a:pPr>
            <a:r>
              <a:rPr lang="en-US" sz="2871" spc="143">
                <a:solidFill>
                  <a:srgbClr val="FAFAFA"/>
                </a:solidFill>
                <a:latin typeface="Lato Bold"/>
              </a:rPr>
              <a:t>in/emrebulak/</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DCE5E4"/>
        </a:solidFill>
      </p:bgPr>
    </p:bg>
    <p:spTree>
      <p:nvGrpSpPr>
        <p:cNvPr id="1" name=""/>
        <p:cNvGrpSpPr/>
        <p:nvPr/>
      </p:nvGrpSpPr>
      <p:grpSpPr>
        <a:xfrm>
          <a:off x="0" y="0"/>
          <a:ext cx="0" cy="0"/>
          <a:chOff x="0" y="0"/>
          <a:chExt cx="0" cy="0"/>
        </a:xfrm>
      </p:grpSpPr>
      <p:grpSp>
        <p:nvGrpSpPr>
          <p:cNvPr name="Group 2" id="2"/>
          <p:cNvGrpSpPr/>
          <p:nvPr/>
        </p:nvGrpSpPr>
        <p:grpSpPr>
          <a:xfrm rot="0">
            <a:off x="1028700" y="1501940"/>
            <a:ext cx="924764" cy="924764"/>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4" id="4"/>
          <p:cNvSpPr txBox="true"/>
          <p:nvPr/>
        </p:nvSpPr>
        <p:spPr>
          <a:xfrm rot="0">
            <a:off x="2290794" y="1372605"/>
            <a:ext cx="6208354" cy="1054100"/>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Sayfa düzeni ve stil için kullanılan popüler CSS framework'ü.</a:t>
            </a:r>
          </a:p>
          <a:p>
            <a:pPr>
              <a:lnSpc>
                <a:spcPts val="2800"/>
              </a:lnSpc>
              <a:spcBef>
                <a:spcPct val="0"/>
              </a:spcBef>
            </a:pPr>
          </a:p>
        </p:txBody>
      </p:sp>
      <p:sp>
        <p:nvSpPr>
          <p:cNvPr name="TextBox 5" id="5"/>
          <p:cNvSpPr txBox="true"/>
          <p:nvPr/>
        </p:nvSpPr>
        <p:spPr>
          <a:xfrm rot="0">
            <a:off x="1028700" y="511456"/>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Bootstrap</a:t>
            </a:r>
          </a:p>
        </p:txBody>
      </p:sp>
      <p:sp>
        <p:nvSpPr>
          <p:cNvPr name="TextBox 6" id="6"/>
          <p:cNvSpPr txBox="true"/>
          <p:nvPr/>
        </p:nvSpPr>
        <p:spPr>
          <a:xfrm rot="0">
            <a:off x="1087316" y="1560772"/>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01</a:t>
            </a:r>
          </a:p>
        </p:txBody>
      </p:sp>
      <p:sp>
        <p:nvSpPr>
          <p:cNvPr name="TextBox 7" id="7"/>
          <p:cNvSpPr txBox="true"/>
          <p:nvPr/>
        </p:nvSpPr>
        <p:spPr>
          <a:xfrm rot="0">
            <a:off x="6753279" y="-57150"/>
            <a:ext cx="3762484" cy="504825"/>
          </a:xfrm>
          <a:prstGeom prst="rect">
            <a:avLst/>
          </a:prstGeom>
        </p:spPr>
        <p:txBody>
          <a:bodyPr anchor="t" rtlCol="false" tIns="0" lIns="0" bIns="0" rIns="0">
            <a:spAutoFit/>
          </a:bodyPr>
          <a:lstStyle/>
          <a:p>
            <a:pPr>
              <a:lnSpc>
                <a:spcPts val="4199"/>
              </a:lnSpc>
              <a:spcBef>
                <a:spcPct val="0"/>
              </a:spcBef>
            </a:pPr>
            <a:r>
              <a:rPr lang="en-US" sz="2999">
                <a:solidFill>
                  <a:srgbClr val="433833"/>
                </a:solidFill>
                <a:latin typeface="Open Sauce Bold"/>
              </a:rPr>
              <a:t>Kullanılan Paketler</a:t>
            </a:r>
          </a:p>
        </p:txBody>
      </p:sp>
      <p:grpSp>
        <p:nvGrpSpPr>
          <p:cNvPr name="Group 8" id="8"/>
          <p:cNvGrpSpPr/>
          <p:nvPr/>
        </p:nvGrpSpPr>
        <p:grpSpPr>
          <a:xfrm rot="0">
            <a:off x="1028700" y="3779139"/>
            <a:ext cx="924764" cy="924764"/>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10" id="10"/>
          <p:cNvSpPr txBox="true"/>
          <p:nvPr/>
        </p:nvSpPr>
        <p:spPr>
          <a:xfrm rot="0">
            <a:off x="2290794" y="3649803"/>
            <a:ext cx="6208354" cy="70167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Çeşitli ikonlar ve simgeler için kullanılan kapsamlı bir ikon kütüphanesi.</a:t>
            </a:r>
          </a:p>
        </p:txBody>
      </p:sp>
      <p:sp>
        <p:nvSpPr>
          <p:cNvPr name="TextBox 11" id="11"/>
          <p:cNvSpPr txBox="true"/>
          <p:nvPr/>
        </p:nvSpPr>
        <p:spPr>
          <a:xfrm rot="0">
            <a:off x="1028700" y="2788655"/>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FontAwesome</a:t>
            </a:r>
          </a:p>
        </p:txBody>
      </p:sp>
      <p:sp>
        <p:nvSpPr>
          <p:cNvPr name="TextBox 12" id="12"/>
          <p:cNvSpPr txBox="true"/>
          <p:nvPr/>
        </p:nvSpPr>
        <p:spPr>
          <a:xfrm rot="0">
            <a:off x="1087316" y="3837970"/>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02</a:t>
            </a:r>
          </a:p>
        </p:txBody>
      </p:sp>
      <p:grpSp>
        <p:nvGrpSpPr>
          <p:cNvPr name="Group 13" id="13"/>
          <p:cNvGrpSpPr/>
          <p:nvPr/>
        </p:nvGrpSpPr>
        <p:grpSpPr>
          <a:xfrm rot="0">
            <a:off x="1028700" y="6056337"/>
            <a:ext cx="924764" cy="924764"/>
            <a:chOff x="0" y="0"/>
            <a:chExt cx="1913890" cy="1913890"/>
          </a:xfrm>
        </p:grpSpPr>
        <p:sp>
          <p:nvSpPr>
            <p:cNvPr name="Freeform 14" id="1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15" id="15"/>
          <p:cNvSpPr txBox="true"/>
          <p:nvPr/>
        </p:nvSpPr>
        <p:spPr>
          <a:xfrm rot="0">
            <a:off x="2290794" y="5927002"/>
            <a:ext cx="6208354" cy="1054100"/>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HTML belgesi üzerinde daha kolay gezinme ve manipülasyon için kullanılan hafif ve hızlı bir JavaScript kütüphanesi.</a:t>
            </a:r>
          </a:p>
        </p:txBody>
      </p:sp>
      <p:sp>
        <p:nvSpPr>
          <p:cNvPr name="TextBox 16" id="16"/>
          <p:cNvSpPr txBox="true"/>
          <p:nvPr/>
        </p:nvSpPr>
        <p:spPr>
          <a:xfrm rot="0">
            <a:off x="1028700" y="5065853"/>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Jquery</a:t>
            </a:r>
          </a:p>
        </p:txBody>
      </p:sp>
      <p:sp>
        <p:nvSpPr>
          <p:cNvPr name="TextBox 17" id="17"/>
          <p:cNvSpPr txBox="true"/>
          <p:nvPr/>
        </p:nvSpPr>
        <p:spPr>
          <a:xfrm rot="0">
            <a:off x="1087316" y="6115169"/>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03</a:t>
            </a:r>
          </a:p>
        </p:txBody>
      </p:sp>
      <p:grpSp>
        <p:nvGrpSpPr>
          <p:cNvPr name="Group 18" id="18"/>
          <p:cNvGrpSpPr/>
          <p:nvPr/>
        </p:nvGrpSpPr>
        <p:grpSpPr>
          <a:xfrm rot="0">
            <a:off x="1028700" y="8333536"/>
            <a:ext cx="924764" cy="92476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20" id="20"/>
          <p:cNvSpPr txBox="true"/>
          <p:nvPr/>
        </p:nvSpPr>
        <p:spPr>
          <a:xfrm rot="0">
            <a:off x="2290794" y="8204200"/>
            <a:ext cx="6208354" cy="70167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Hızlı bir şekilde bir RESTful API oluşturmak için kullanılan JSON tabanlı bir mock server.</a:t>
            </a:r>
          </a:p>
        </p:txBody>
      </p:sp>
      <p:sp>
        <p:nvSpPr>
          <p:cNvPr name="TextBox 21" id="21"/>
          <p:cNvSpPr txBox="true"/>
          <p:nvPr/>
        </p:nvSpPr>
        <p:spPr>
          <a:xfrm rot="0">
            <a:off x="1028700" y="7343052"/>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Json-Server</a:t>
            </a:r>
          </a:p>
        </p:txBody>
      </p:sp>
      <p:sp>
        <p:nvSpPr>
          <p:cNvPr name="TextBox 22" id="22"/>
          <p:cNvSpPr txBox="true"/>
          <p:nvPr/>
        </p:nvSpPr>
        <p:spPr>
          <a:xfrm rot="0">
            <a:off x="1087316" y="8392367"/>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04</a:t>
            </a:r>
          </a:p>
        </p:txBody>
      </p:sp>
      <p:grpSp>
        <p:nvGrpSpPr>
          <p:cNvPr name="Group 23" id="23"/>
          <p:cNvGrpSpPr/>
          <p:nvPr/>
        </p:nvGrpSpPr>
        <p:grpSpPr>
          <a:xfrm rot="0">
            <a:off x="10515764" y="1429277"/>
            <a:ext cx="924764" cy="924764"/>
            <a:chOff x="0" y="0"/>
            <a:chExt cx="1913890" cy="1913890"/>
          </a:xfrm>
        </p:grpSpPr>
        <p:sp>
          <p:nvSpPr>
            <p:cNvPr name="Freeform 24" id="2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25" id="25"/>
          <p:cNvSpPr txBox="true"/>
          <p:nvPr/>
        </p:nvSpPr>
        <p:spPr>
          <a:xfrm rot="0">
            <a:off x="11777858" y="1299941"/>
            <a:ext cx="6208354" cy="70167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Kullanıcı yetkilendirme işlemleri için kullanılan JSON tabanlı bir web token çözümü.</a:t>
            </a:r>
          </a:p>
        </p:txBody>
      </p:sp>
      <p:sp>
        <p:nvSpPr>
          <p:cNvPr name="TextBox 26" id="26"/>
          <p:cNvSpPr txBox="true"/>
          <p:nvPr/>
        </p:nvSpPr>
        <p:spPr>
          <a:xfrm rot="0">
            <a:off x="10515764" y="438793"/>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Json Web Token (JWT)</a:t>
            </a:r>
          </a:p>
        </p:txBody>
      </p:sp>
      <p:sp>
        <p:nvSpPr>
          <p:cNvPr name="TextBox 27" id="27"/>
          <p:cNvSpPr txBox="true"/>
          <p:nvPr/>
        </p:nvSpPr>
        <p:spPr>
          <a:xfrm rot="0">
            <a:off x="10574380" y="1488109"/>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05</a:t>
            </a:r>
          </a:p>
        </p:txBody>
      </p:sp>
      <p:grpSp>
        <p:nvGrpSpPr>
          <p:cNvPr name="Group 28" id="28"/>
          <p:cNvGrpSpPr/>
          <p:nvPr/>
        </p:nvGrpSpPr>
        <p:grpSpPr>
          <a:xfrm rot="0">
            <a:off x="10543025" y="3706476"/>
            <a:ext cx="924764" cy="92476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30" id="30"/>
          <p:cNvSpPr txBox="true"/>
          <p:nvPr/>
        </p:nvSpPr>
        <p:spPr>
          <a:xfrm rot="0">
            <a:off x="11805118" y="3577140"/>
            <a:ext cx="6208354" cy="140652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Uygulama başlatılmadan önce yapılması gereken başlangıç konfigürasyonlarını yönetmek için kullanılan Angular servisi.</a:t>
            </a:r>
          </a:p>
          <a:p>
            <a:pPr>
              <a:lnSpc>
                <a:spcPts val="2800"/>
              </a:lnSpc>
              <a:spcBef>
                <a:spcPct val="0"/>
              </a:spcBef>
            </a:pPr>
          </a:p>
        </p:txBody>
      </p:sp>
      <p:sp>
        <p:nvSpPr>
          <p:cNvPr name="TextBox 31" id="31"/>
          <p:cNvSpPr txBox="true"/>
          <p:nvPr/>
        </p:nvSpPr>
        <p:spPr>
          <a:xfrm rot="0">
            <a:off x="10543025" y="2715991"/>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APP_INITIALIZER</a:t>
            </a:r>
          </a:p>
        </p:txBody>
      </p:sp>
      <p:sp>
        <p:nvSpPr>
          <p:cNvPr name="TextBox 32" id="32"/>
          <p:cNvSpPr txBox="true"/>
          <p:nvPr/>
        </p:nvSpPr>
        <p:spPr>
          <a:xfrm rot="0">
            <a:off x="10601641" y="3765307"/>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06</a:t>
            </a:r>
          </a:p>
        </p:txBody>
      </p:sp>
      <p:grpSp>
        <p:nvGrpSpPr>
          <p:cNvPr name="Group 33" id="33"/>
          <p:cNvGrpSpPr/>
          <p:nvPr/>
        </p:nvGrpSpPr>
        <p:grpSpPr>
          <a:xfrm rot="0">
            <a:off x="10601641" y="5926524"/>
            <a:ext cx="924764" cy="924764"/>
            <a:chOff x="0" y="0"/>
            <a:chExt cx="1913890" cy="1913890"/>
          </a:xfrm>
        </p:grpSpPr>
        <p:sp>
          <p:nvSpPr>
            <p:cNvPr name="Freeform 34" id="3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35" id="35"/>
          <p:cNvSpPr txBox="true"/>
          <p:nvPr/>
        </p:nvSpPr>
        <p:spPr>
          <a:xfrm rot="0">
            <a:off x="11863734" y="5797188"/>
            <a:ext cx="6208354" cy="70167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Çoklu dil desteği eklemek için kullanılan Angular özelliği.</a:t>
            </a:r>
          </a:p>
        </p:txBody>
      </p:sp>
      <p:sp>
        <p:nvSpPr>
          <p:cNvPr name="TextBox 36" id="36"/>
          <p:cNvSpPr txBox="true"/>
          <p:nvPr/>
        </p:nvSpPr>
        <p:spPr>
          <a:xfrm rot="0">
            <a:off x="10601641" y="4936040"/>
            <a:ext cx="428039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Internationalization (i18n)</a:t>
            </a:r>
          </a:p>
        </p:txBody>
      </p:sp>
      <p:sp>
        <p:nvSpPr>
          <p:cNvPr name="TextBox 37" id="37"/>
          <p:cNvSpPr txBox="true"/>
          <p:nvPr/>
        </p:nvSpPr>
        <p:spPr>
          <a:xfrm rot="0">
            <a:off x="10660257" y="5985356"/>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07</a:t>
            </a:r>
          </a:p>
        </p:txBody>
      </p:sp>
      <p:grpSp>
        <p:nvGrpSpPr>
          <p:cNvPr name="Group 38" id="38"/>
          <p:cNvGrpSpPr/>
          <p:nvPr/>
        </p:nvGrpSpPr>
        <p:grpSpPr>
          <a:xfrm rot="0">
            <a:off x="10515764" y="8260873"/>
            <a:ext cx="924764" cy="924764"/>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C5E74"/>
            </a:solidFill>
          </p:spPr>
        </p:sp>
      </p:grpSp>
      <p:sp>
        <p:nvSpPr>
          <p:cNvPr name="TextBox 40" id="40"/>
          <p:cNvSpPr txBox="true"/>
          <p:nvPr/>
        </p:nvSpPr>
        <p:spPr>
          <a:xfrm rot="0">
            <a:off x="11777858" y="8131537"/>
            <a:ext cx="6208354" cy="701675"/>
          </a:xfrm>
          <a:prstGeom prst="rect">
            <a:avLst/>
          </a:prstGeom>
        </p:spPr>
        <p:txBody>
          <a:bodyPr anchor="t" rtlCol="false" tIns="0" lIns="0" bIns="0" rIns="0">
            <a:spAutoFit/>
          </a:bodyPr>
          <a:lstStyle/>
          <a:p>
            <a:pPr>
              <a:lnSpc>
                <a:spcPts val="2800"/>
              </a:lnSpc>
              <a:spcBef>
                <a:spcPct val="0"/>
              </a:spcBef>
            </a:pPr>
            <a:r>
              <a:rPr lang="en-US" sz="2000">
                <a:solidFill>
                  <a:srgbClr val="433833"/>
                </a:solidFill>
                <a:latin typeface="DM Sans"/>
              </a:rPr>
              <a:t>Uygulama içinde çoklu dil desteği sağlamak için kullanılan Angular kütüphanesi.</a:t>
            </a:r>
          </a:p>
        </p:txBody>
      </p:sp>
      <p:sp>
        <p:nvSpPr>
          <p:cNvPr name="TextBox 41" id="41"/>
          <p:cNvSpPr txBox="true"/>
          <p:nvPr/>
        </p:nvSpPr>
        <p:spPr>
          <a:xfrm rot="0">
            <a:off x="10515764" y="7270388"/>
            <a:ext cx="3762484" cy="422275"/>
          </a:xfrm>
          <a:prstGeom prst="rect">
            <a:avLst/>
          </a:prstGeom>
        </p:spPr>
        <p:txBody>
          <a:bodyPr anchor="t" rtlCol="false" tIns="0" lIns="0" bIns="0" rIns="0">
            <a:spAutoFit/>
          </a:bodyPr>
          <a:lstStyle/>
          <a:p>
            <a:pPr>
              <a:lnSpc>
                <a:spcPts val="3499"/>
              </a:lnSpc>
              <a:spcBef>
                <a:spcPct val="0"/>
              </a:spcBef>
            </a:pPr>
            <a:r>
              <a:rPr lang="en-US" sz="2499">
                <a:solidFill>
                  <a:srgbClr val="433833"/>
                </a:solidFill>
                <a:latin typeface="Open Sauce Semi-Bold"/>
              </a:rPr>
              <a:t>Ngx Translate</a:t>
            </a:r>
          </a:p>
        </p:txBody>
      </p:sp>
      <p:sp>
        <p:nvSpPr>
          <p:cNvPr name="TextBox 42" id="42"/>
          <p:cNvSpPr txBox="true"/>
          <p:nvPr/>
        </p:nvSpPr>
        <p:spPr>
          <a:xfrm rot="0">
            <a:off x="10574380" y="8319704"/>
            <a:ext cx="807532" cy="721376"/>
          </a:xfrm>
          <a:prstGeom prst="rect">
            <a:avLst/>
          </a:prstGeom>
        </p:spPr>
        <p:txBody>
          <a:bodyPr anchor="t" rtlCol="false" tIns="0" lIns="0" bIns="0" rIns="0">
            <a:spAutoFit/>
          </a:bodyPr>
          <a:lstStyle/>
          <a:p>
            <a:pPr algn="ctr">
              <a:lnSpc>
                <a:spcPts val="5914"/>
              </a:lnSpc>
              <a:spcBef>
                <a:spcPct val="0"/>
              </a:spcBef>
            </a:pPr>
            <a:r>
              <a:rPr lang="en-US" sz="4224">
                <a:solidFill>
                  <a:srgbClr val="F6F2F1"/>
                </a:solidFill>
                <a:latin typeface="DM Sans Bold"/>
              </a:rPr>
              <a:t>08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Freeform 3" id="3"/>
          <p:cNvSpPr/>
          <p:nvPr/>
        </p:nvSpPr>
        <p:spPr>
          <a:xfrm flipH="false" flipV="false" rot="0">
            <a:off x="7036484" y="0"/>
            <a:ext cx="11251516" cy="7594468"/>
          </a:xfrm>
          <a:custGeom>
            <a:avLst/>
            <a:gdLst/>
            <a:ahLst/>
            <a:cxnLst/>
            <a:rect r="r" b="b" t="t" l="l"/>
            <a:pathLst>
              <a:path h="7594468" w="11251516">
                <a:moveTo>
                  <a:pt x="0" y="0"/>
                </a:moveTo>
                <a:lnTo>
                  <a:pt x="11251516" y="0"/>
                </a:lnTo>
                <a:lnTo>
                  <a:pt x="11251516" y="7594468"/>
                </a:lnTo>
                <a:lnTo>
                  <a:pt x="0" y="7594468"/>
                </a:lnTo>
                <a:lnTo>
                  <a:pt x="0" y="0"/>
                </a:lnTo>
                <a:close/>
              </a:path>
            </a:pathLst>
          </a:custGeom>
          <a:blipFill>
            <a:blip r:embed="rId2"/>
            <a:stretch>
              <a:fillRect l="-15293" t="0" r="-15293" b="0"/>
            </a:stretch>
          </a:blipFill>
        </p:spPr>
      </p:sp>
      <p:sp>
        <p:nvSpPr>
          <p:cNvPr name="AutoShape 4" id="4"/>
          <p:cNvSpPr/>
          <p:nvPr/>
        </p:nvSpPr>
        <p:spPr>
          <a:xfrm rot="0">
            <a:off x="0" y="0"/>
            <a:ext cx="7207936" cy="10287000"/>
          </a:xfrm>
          <a:prstGeom prst="rect">
            <a:avLst/>
          </a:prstGeom>
          <a:solidFill>
            <a:srgbClr val="3B5D50"/>
          </a:solidFill>
        </p:spPr>
      </p:sp>
      <p:sp>
        <p:nvSpPr>
          <p:cNvPr name="TextBox 5" id="5"/>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Mağaza</a:t>
            </a:r>
          </a:p>
        </p:txBody>
      </p:sp>
      <p:sp>
        <p:nvSpPr>
          <p:cNvPr name="TextBox 6" id="6"/>
          <p:cNvSpPr txBox="true"/>
          <p:nvPr/>
        </p:nvSpPr>
        <p:spPr>
          <a:xfrm rot="0">
            <a:off x="423714" y="2045256"/>
            <a:ext cx="6339677" cy="6297348"/>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Uygulama açıldığında, kullanıcıyı karşılayan sayfa Shop sayfasıdır. Bu sayfada, üst tarafta bir navbar yapısı bulunmaktadır. Navbar içerisinde sayfalarımız, admin paneline giriş kısmı, ürün ekleme-silme işlemleri için artıp azalan sepet bölümü ve çoklu dil desteği için dil yapılanması sağlayan kısım yer almaktadır. Alt kısımda bir başlık bulunmaktadır. Başlığın altında, ürünleri kategorilere göre filtrelemek için filter alanı ve bu alanın altında ise ürünler yer almaktadır.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9852295" y="490187"/>
            <a:ext cx="6042140" cy="9035107"/>
          </a:xfrm>
          <a:custGeom>
            <a:avLst/>
            <a:gdLst/>
            <a:ahLst/>
            <a:cxnLst/>
            <a:rect r="r" b="b" t="t" l="l"/>
            <a:pathLst>
              <a:path h="9035107" w="6042140">
                <a:moveTo>
                  <a:pt x="0" y="0"/>
                </a:moveTo>
                <a:lnTo>
                  <a:pt x="6042140" y="0"/>
                </a:lnTo>
                <a:lnTo>
                  <a:pt x="6042140" y="9035108"/>
                </a:lnTo>
                <a:lnTo>
                  <a:pt x="0" y="9035108"/>
                </a:lnTo>
                <a:lnTo>
                  <a:pt x="0" y="0"/>
                </a:lnTo>
                <a:close/>
              </a:path>
            </a:pathLst>
          </a:custGeom>
          <a:blipFill>
            <a:blip r:embed="rId2"/>
            <a:stretch>
              <a:fillRect l="0" t="0" r="0" b="0"/>
            </a:stretch>
          </a:blipFill>
        </p:spPr>
      </p:sp>
      <p:sp>
        <p:nvSpPr>
          <p:cNvPr name="TextBox 5" id="5"/>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Ürün</a:t>
            </a:r>
          </a:p>
        </p:txBody>
      </p:sp>
      <p:sp>
        <p:nvSpPr>
          <p:cNvPr name="TextBox 6" id="6"/>
          <p:cNvSpPr txBox="true"/>
          <p:nvPr/>
        </p:nvSpPr>
        <p:spPr>
          <a:xfrm rot="0">
            <a:off x="423714" y="2045256"/>
            <a:ext cx="6339677" cy="4352942"/>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Ürünlerin üzerine gelindiğinde bir katman çıkar ve sepete ekleme butonu görünür hale gelir. Burda sepete ekleme butonuna basınca ürün sepete eklenir. Sepete ekleme işlemi için “Ngrx” kullanılmıştır ve Sepet değeri global statede tutulmaktadır. Böylece istenilen sayfalardan sepete müdahale edilebilmektedir.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7478074" y="1445855"/>
            <a:ext cx="10368336" cy="6772928"/>
          </a:xfrm>
          <a:custGeom>
            <a:avLst/>
            <a:gdLst/>
            <a:ahLst/>
            <a:cxnLst/>
            <a:rect r="r" b="b" t="t" l="l"/>
            <a:pathLst>
              <a:path h="6772928" w="10368336">
                <a:moveTo>
                  <a:pt x="0" y="0"/>
                </a:moveTo>
                <a:lnTo>
                  <a:pt x="10368336" y="0"/>
                </a:lnTo>
                <a:lnTo>
                  <a:pt x="10368336" y="6772928"/>
                </a:lnTo>
                <a:lnTo>
                  <a:pt x="0" y="6772928"/>
                </a:lnTo>
                <a:lnTo>
                  <a:pt x="0" y="0"/>
                </a:lnTo>
                <a:close/>
              </a:path>
            </a:pathLst>
          </a:custGeom>
          <a:blipFill>
            <a:blip r:embed="rId2"/>
            <a:stretch>
              <a:fillRect l="0" t="0" r="0" b="0"/>
            </a:stretch>
          </a:blipFill>
        </p:spPr>
      </p:sp>
      <p:sp>
        <p:nvSpPr>
          <p:cNvPr name="TextBox 5" id="5"/>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Detay</a:t>
            </a:r>
          </a:p>
        </p:txBody>
      </p:sp>
      <p:sp>
        <p:nvSpPr>
          <p:cNvPr name="TextBox 6" id="6"/>
          <p:cNvSpPr txBox="true"/>
          <p:nvPr/>
        </p:nvSpPr>
        <p:spPr>
          <a:xfrm rot="0">
            <a:off x="423714" y="2045256"/>
            <a:ext cx="6339677" cy="2408536"/>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Ürünün üzerine basıldığında o ürünün detay sayfasına gidilmektedir. Buradan da yine ürün sepete eklenebilir, ürünün detayları açıklama kısmı görülebilmektedir.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4524612" y="361619"/>
            <a:ext cx="2511872" cy="1355613"/>
          </a:xfrm>
          <a:custGeom>
            <a:avLst/>
            <a:gdLst/>
            <a:ahLst/>
            <a:cxnLst/>
            <a:rect r="r" b="b" t="t" l="l"/>
            <a:pathLst>
              <a:path h="1355613" w="2511872">
                <a:moveTo>
                  <a:pt x="0" y="0"/>
                </a:moveTo>
                <a:lnTo>
                  <a:pt x="2511872" y="0"/>
                </a:lnTo>
                <a:lnTo>
                  <a:pt x="2511872" y="1355614"/>
                </a:lnTo>
                <a:lnTo>
                  <a:pt x="0" y="1355614"/>
                </a:lnTo>
                <a:lnTo>
                  <a:pt x="0" y="0"/>
                </a:lnTo>
                <a:close/>
              </a:path>
            </a:pathLst>
          </a:custGeom>
          <a:blipFill>
            <a:blip r:embed="rId2"/>
            <a:stretch>
              <a:fillRect l="0" t="0" r="0" b="0"/>
            </a:stretch>
          </a:blipFill>
        </p:spPr>
      </p:sp>
      <p:sp>
        <p:nvSpPr>
          <p:cNvPr name="Freeform 5" id="5"/>
          <p:cNvSpPr/>
          <p:nvPr/>
        </p:nvSpPr>
        <p:spPr>
          <a:xfrm flipH="false" flipV="false" rot="0">
            <a:off x="7379157" y="1039426"/>
            <a:ext cx="10711858" cy="7280518"/>
          </a:xfrm>
          <a:custGeom>
            <a:avLst/>
            <a:gdLst/>
            <a:ahLst/>
            <a:cxnLst/>
            <a:rect r="r" b="b" t="t" l="l"/>
            <a:pathLst>
              <a:path h="7280518" w="10711858">
                <a:moveTo>
                  <a:pt x="0" y="0"/>
                </a:moveTo>
                <a:lnTo>
                  <a:pt x="10711858" y="0"/>
                </a:lnTo>
                <a:lnTo>
                  <a:pt x="10711858" y="7280518"/>
                </a:lnTo>
                <a:lnTo>
                  <a:pt x="0" y="7280518"/>
                </a:lnTo>
                <a:lnTo>
                  <a:pt x="0" y="0"/>
                </a:lnTo>
                <a:close/>
              </a:path>
            </a:pathLst>
          </a:custGeom>
          <a:blipFill>
            <a:blip r:embed="rId3"/>
            <a:stretch>
              <a:fillRect l="0" t="0" r="0" b="0"/>
            </a:stretch>
          </a:blipFill>
        </p:spPr>
      </p:sp>
      <p:sp>
        <p:nvSpPr>
          <p:cNvPr name="TextBox 6" id="6"/>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Sepet</a:t>
            </a:r>
          </a:p>
        </p:txBody>
      </p:sp>
      <p:sp>
        <p:nvSpPr>
          <p:cNvPr name="TextBox 7" id="7"/>
          <p:cNvSpPr txBox="true"/>
          <p:nvPr/>
        </p:nvSpPr>
        <p:spPr>
          <a:xfrm rot="0">
            <a:off x="423714" y="2045256"/>
            <a:ext cx="6339677" cy="4839043"/>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Sepete ürün eklediğinde miktar artmaktadır. Bir ürün birden fazla kez eklenirse o zaman sepet miktarı değişmez ama ürün eklenmiş olur. Sepete gidildiğinde ise ürünler listelenmektedir. Ürünlerin görseli, ürün adı, fiyatı, miktarı ve toplam fiyatı gibi bilgiler yer almaktadır. Aynı şekilde ürünü arttırmak ve silme işlemlerini de yine buradan yapabiliriz.</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10287000"/>
          </a:xfrm>
          <a:prstGeom prst="rect">
            <a:avLst/>
          </a:prstGeom>
          <a:solidFill>
            <a:srgbClr val="DCE5E4"/>
          </a:solidFill>
        </p:spPr>
      </p:sp>
      <p:sp>
        <p:nvSpPr>
          <p:cNvPr name="AutoShape 3" id="3"/>
          <p:cNvSpPr/>
          <p:nvPr/>
        </p:nvSpPr>
        <p:spPr>
          <a:xfrm rot="5400000">
            <a:off x="7229771" y="-771229"/>
            <a:ext cx="3828457" cy="18288000"/>
          </a:xfrm>
          <a:prstGeom prst="rect">
            <a:avLst/>
          </a:prstGeom>
          <a:solidFill>
            <a:srgbClr val="3B5D50"/>
          </a:solidFill>
        </p:spPr>
      </p:sp>
      <p:sp>
        <p:nvSpPr>
          <p:cNvPr name="Freeform 4" id="4"/>
          <p:cNvSpPr/>
          <p:nvPr/>
        </p:nvSpPr>
        <p:spPr>
          <a:xfrm flipH="false" flipV="false" rot="0">
            <a:off x="1781351" y="0"/>
            <a:ext cx="15477949" cy="6458543"/>
          </a:xfrm>
          <a:custGeom>
            <a:avLst/>
            <a:gdLst/>
            <a:ahLst/>
            <a:cxnLst/>
            <a:rect r="r" b="b" t="t" l="l"/>
            <a:pathLst>
              <a:path h="6458543" w="15477949">
                <a:moveTo>
                  <a:pt x="0" y="0"/>
                </a:moveTo>
                <a:lnTo>
                  <a:pt x="15477949" y="0"/>
                </a:lnTo>
                <a:lnTo>
                  <a:pt x="15477949" y="6458543"/>
                </a:lnTo>
                <a:lnTo>
                  <a:pt x="0" y="6458543"/>
                </a:lnTo>
                <a:lnTo>
                  <a:pt x="0" y="0"/>
                </a:lnTo>
                <a:close/>
              </a:path>
            </a:pathLst>
          </a:custGeom>
          <a:blipFill>
            <a:blip r:embed="rId2"/>
            <a:stretch>
              <a:fillRect l="0" t="-8791" r="0" b="-8791"/>
            </a:stretch>
          </a:blipFill>
        </p:spPr>
      </p:sp>
      <p:sp>
        <p:nvSpPr>
          <p:cNvPr name="TextBox 5" id="5"/>
          <p:cNvSpPr txBox="true"/>
          <p:nvPr/>
        </p:nvSpPr>
        <p:spPr>
          <a:xfrm rot="0">
            <a:off x="6107956" y="661566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Ödeme</a:t>
            </a:r>
          </a:p>
        </p:txBody>
      </p:sp>
      <p:sp>
        <p:nvSpPr>
          <p:cNvPr name="TextBox 6" id="6"/>
          <p:cNvSpPr txBox="true"/>
          <p:nvPr/>
        </p:nvSpPr>
        <p:spPr>
          <a:xfrm rot="0">
            <a:off x="273393" y="7964158"/>
            <a:ext cx="17741214" cy="1436332"/>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Ödeme kısmına geldiğimizde bilgilerin istendiği bir form ve yine siparişin özetini içeren bir kısım yer almaktadır. Burada form da Reactive Form kullanılmıştır ve validation kısımlarına göre bazı zorunlu alanlar eklenmiştir. O bilgiler sağlandıktan sonra ödeme tamamlanıp sipariş oluşmuş olacaktır.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4524612" y="361619"/>
            <a:ext cx="2511872" cy="1355613"/>
          </a:xfrm>
          <a:custGeom>
            <a:avLst/>
            <a:gdLst/>
            <a:ahLst/>
            <a:cxnLst/>
            <a:rect r="r" b="b" t="t" l="l"/>
            <a:pathLst>
              <a:path h="1355613" w="2511872">
                <a:moveTo>
                  <a:pt x="0" y="0"/>
                </a:moveTo>
                <a:lnTo>
                  <a:pt x="2511872" y="0"/>
                </a:lnTo>
                <a:lnTo>
                  <a:pt x="2511872" y="1355614"/>
                </a:lnTo>
                <a:lnTo>
                  <a:pt x="0" y="1355614"/>
                </a:lnTo>
                <a:lnTo>
                  <a:pt x="0" y="0"/>
                </a:lnTo>
                <a:close/>
              </a:path>
            </a:pathLst>
          </a:custGeom>
          <a:blipFill>
            <a:blip r:embed="rId2"/>
            <a:stretch>
              <a:fillRect l="0" t="0" r="0" b="0"/>
            </a:stretch>
          </a:blipFill>
        </p:spPr>
      </p:sp>
      <p:sp>
        <p:nvSpPr>
          <p:cNvPr name="Freeform 5" id="5"/>
          <p:cNvSpPr/>
          <p:nvPr/>
        </p:nvSpPr>
        <p:spPr>
          <a:xfrm flipH="false" flipV="false" rot="0">
            <a:off x="7379157" y="1039426"/>
            <a:ext cx="10711858" cy="7280518"/>
          </a:xfrm>
          <a:custGeom>
            <a:avLst/>
            <a:gdLst/>
            <a:ahLst/>
            <a:cxnLst/>
            <a:rect r="r" b="b" t="t" l="l"/>
            <a:pathLst>
              <a:path h="7280518" w="10711858">
                <a:moveTo>
                  <a:pt x="0" y="0"/>
                </a:moveTo>
                <a:lnTo>
                  <a:pt x="10711858" y="0"/>
                </a:lnTo>
                <a:lnTo>
                  <a:pt x="10711858" y="7280518"/>
                </a:lnTo>
                <a:lnTo>
                  <a:pt x="0" y="7280518"/>
                </a:lnTo>
                <a:lnTo>
                  <a:pt x="0" y="0"/>
                </a:lnTo>
                <a:close/>
              </a:path>
            </a:pathLst>
          </a:custGeom>
          <a:blipFill>
            <a:blip r:embed="rId3"/>
            <a:stretch>
              <a:fillRect l="0" t="0" r="0" b="0"/>
            </a:stretch>
          </a:blipFill>
        </p:spPr>
      </p:sp>
      <p:sp>
        <p:nvSpPr>
          <p:cNvPr name="TextBox 6" id="6"/>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Sepet</a:t>
            </a:r>
          </a:p>
        </p:txBody>
      </p:sp>
      <p:sp>
        <p:nvSpPr>
          <p:cNvPr name="TextBox 7" id="7"/>
          <p:cNvSpPr txBox="true"/>
          <p:nvPr/>
        </p:nvSpPr>
        <p:spPr>
          <a:xfrm rot="0">
            <a:off x="423714" y="2045256"/>
            <a:ext cx="6339677" cy="4839043"/>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Sepete ürün eklediğinde miktar artmaktadır. Bir ürün birden fazla kez eklenirse o zaman sepet miktarı değişmez ama ürün eklenmiş olur. Sepete gidildiğinde ise ürünler listelenmektedir. Ürünlerin görseli, ürün adı, fiyatı, miktarı ve toplam fiyatı gibi bilgiler yer almaktadır. Aynı şekilde ürünü arttırmak ve silme işlemlerini de yine buradan yapabiliriz.</a:t>
            </a:r>
          </a:p>
        </p:txBody>
      </p:sp>
      <p:sp>
        <p:nvSpPr>
          <p:cNvPr name="AutoShape 8" id="8"/>
          <p:cNvSpPr/>
          <p:nvPr/>
        </p:nvSpPr>
        <p:spPr>
          <a:xfrm rot="0">
            <a:off x="0" y="0"/>
            <a:ext cx="18288000" cy="10287000"/>
          </a:xfrm>
          <a:prstGeom prst="rect">
            <a:avLst/>
          </a:prstGeom>
          <a:solidFill>
            <a:srgbClr val="DCE5E4"/>
          </a:solidFill>
        </p:spPr>
      </p:sp>
      <p:sp>
        <p:nvSpPr>
          <p:cNvPr name="AutoShape 9" id="9"/>
          <p:cNvSpPr/>
          <p:nvPr/>
        </p:nvSpPr>
        <p:spPr>
          <a:xfrm rot="5400000">
            <a:off x="6402381" y="-1598619"/>
            <a:ext cx="5483238" cy="18288000"/>
          </a:xfrm>
          <a:prstGeom prst="rect">
            <a:avLst/>
          </a:prstGeom>
          <a:solidFill>
            <a:srgbClr val="3B5D50"/>
          </a:solidFill>
        </p:spPr>
      </p:sp>
      <p:sp>
        <p:nvSpPr>
          <p:cNvPr name="Freeform 10" id="10"/>
          <p:cNvSpPr/>
          <p:nvPr/>
        </p:nvSpPr>
        <p:spPr>
          <a:xfrm flipH="false" flipV="false" rot="0">
            <a:off x="10113578" y="5154276"/>
            <a:ext cx="1800948" cy="1037503"/>
          </a:xfrm>
          <a:custGeom>
            <a:avLst/>
            <a:gdLst/>
            <a:ahLst/>
            <a:cxnLst/>
            <a:rect r="r" b="b" t="t" l="l"/>
            <a:pathLst>
              <a:path h="1037503" w="1800948">
                <a:moveTo>
                  <a:pt x="0" y="0"/>
                </a:moveTo>
                <a:lnTo>
                  <a:pt x="1800948" y="0"/>
                </a:lnTo>
                <a:lnTo>
                  <a:pt x="1800948" y="1037503"/>
                </a:lnTo>
                <a:lnTo>
                  <a:pt x="0" y="1037503"/>
                </a:lnTo>
                <a:lnTo>
                  <a:pt x="0" y="0"/>
                </a:lnTo>
                <a:close/>
              </a:path>
            </a:pathLst>
          </a:custGeom>
          <a:blipFill>
            <a:blip r:embed="rId4"/>
            <a:stretch>
              <a:fillRect l="0" t="0" r="0" b="0"/>
            </a:stretch>
          </a:blipFill>
        </p:spPr>
      </p:sp>
      <p:sp>
        <p:nvSpPr>
          <p:cNvPr name="Freeform 11" id="11"/>
          <p:cNvSpPr/>
          <p:nvPr/>
        </p:nvSpPr>
        <p:spPr>
          <a:xfrm flipH="false" flipV="false" rot="0">
            <a:off x="-74179" y="0"/>
            <a:ext cx="18436357" cy="4803762"/>
          </a:xfrm>
          <a:custGeom>
            <a:avLst/>
            <a:gdLst/>
            <a:ahLst/>
            <a:cxnLst/>
            <a:rect r="r" b="b" t="t" l="l"/>
            <a:pathLst>
              <a:path h="4803762" w="18436357">
                <a:moveTo>
                  <a:pt x="0" y="0"/>
                </a:moveTo>
                <a:lnTo>
                  <a:pt x="18436358" y="0"/>
                </a:lnTo>
                <a:lnTo>
                  <a:pt x="18436358" y="4803762"/>
                </a:lnTo>
                <a:lnTo>
                  <a:pt x="0" y="4803762"/>
                </a:lnTo>
                <a:lnTo>
                  <a:pt x="0" y="0"/>
                </a:lnTo>
                <a:close/>
              </a:path>
            </a:pathLst>
          </a:custGeom>
          <a:blipFill>
            <a:blip r:embed="rId5"/>
            <a:stretch>
              <a:fillRect l="0" t="-1873" r="0" b="-16430"/>
            </a:stretch>
          </a:blipFill>
        </p:spPr>
      </p:sp>
      <p:sp>
        <p:nvSpPr>
          <p:cNvPr name="TextBox 12" id="12"/>
          <p:cNvSpPr txBox="true"/>
          <p:nvPr/>
        </p:nvSpPr>
        <p:spPr>
          <a:xfrm rot="0">
            <a:off x="6380016" y="4965445"/>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Admin</a:t>
            </a:r>
          </a:p>
        </p:txBody>
      </p:sp>
      <p:sp>
        <p:nvSpPr>
          <p:cNvPr name="TextBox 13" id="13"/>
          <p:cNvSpPr txBox="true"/>
          <p:nvPr/>
        </p:nvSpPr>
        <p:spPr>
          <a:xfrm rot="0">
            <a:off x="180223" y="6494910"/>
            <a:ext cx="17741214" cy="2408536"/>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Admin kısmına giriş için Navbardan user iconuna basarak giriş yapabiliyoruz. Burda bizi bir login sayfası karşılıyor. Burada Admin bilgilerini girerek ürün, kategori, sipariş ekleme, silme, güncelleme gibi işlemleri yapabiliyoruz. Reactive form yapısı kullanılmıştır ve bazı zorunluluklar ister. Eğer bilgiler doğru ise jwt kullanarak auth-middleware’e göre 1 saatlik bir token üretir. Bu token olmadan giriş yapılamaz. Token varsa main sayfasına gönderir burda da bir guard devreye girer ve token’ı kontrol eder.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036484" y="0"/>
            <a:ext cx="11251516" cy="10287000"/>
          </a:xfrm>
          <a:prstGeom prst="rect">
            <a:avLst/>
          </a:prstGeom>
          <a:solidFill>
            <a:srgbClr val="DCE5E4"/>
          </a:solidFill>
        </p:spPr>
      </p:sp>
      <p:sp>
        <p:nvSpPr>
          <p:cNvPr name="AutoShape 3" id="3"/>
          <p:cNvSpPr/>
          <p:nvPr/>
        </p:nvSpPr>
        <p:spPr>
          <a:xfrm rot="0">
            <a:off x="0" y="0"/>
            <a:ext cx="7207936" cy="10287000"/>
          </a:xfrm>
          <a:prstGeom prst="rect">
            <a:avLst/>
          </a:prstGeom>
          <a:solidFill>
            <a:srgbClr val="3B5D50"/>
          </a:solidFill>
        </p:spPr>
      </p:sp>
      <p:sp>
        <p:nvSpPr>
          <p:cNvPr name="Freeform 4" id="4"/>
          <p:cNvSpPr/>
          <p:nvPr/>
        </p:nvSpPr>
        <p:spPr>
          <a:xfrm flipH="false" flipV="false" rot="0">
            <a:off x="4524612" y="361619"/>
            <a:ext cx="2511872" cy="1355613"/>
          </a:xfrm>
          <a:custGeom>
            <a:avLst/>
            <a:gdLst/>
            <a:ahLst/>
            <a:cxnLst/>
            <a:rect r="r" b="b" t="t" l="l"/>
            <a:pathLst>
              <a:path h="1355613" w="2511872">
                <a:moveTo>
                  <a:pt x="0" y="0"/>
                </a:moveTo>
                <a:lnTo>
                  <a:pt x="2511872" y="0"/>
                </a:lnTo>
                <a:lnTo>
                  <a:pt x="2511872" y="1355614"/>
                </a:lnTo>
                <a:lnTo>
                  <a:pt x="0" y="1355614"/>
                </a:lnTo>
                <a:lnTo>
                  <a:pt x="0" y="0"/>
                </a:lnTo>
                <a:close/>
              </a:path>
            </a:pathLst>
          </a:custGeom>
          <a:blipFill>
            <a:blip r:embed="rId2"/>
            <a:stretch>
              <a:fillRect l="0" t="0" r="0" b="0"/>
            </a:stretch>
          </a:blipFill>
        </p:spPr>
      </p:sp>
      <p:sp>
        <p:nvSpPr>
          <p:cNvPr name="Freeform 5" id="5"/>
          <p:cNvSpPr/>
          <p:nvPr/>
        </p:nvSpPr>
        <p:spPr>
          <a:xfrm flipH="false" flipV="false" rot="0">
            <a:off x="7379157" y="1039426"/>
            <a:ext cx="10711858" cy="7280518"/>
          </a:xfrm>
          <a:custGeom>
            <a:avLst/>
            <a:gdLst/>
            <a:ahLst/>
            <a:cxnLst/>
            <a:rect r="r" b="b" t="t" l="l"/>
            <a:pathLst>
              <a:path h="7280518" w="10711858">
                <a:moveTo>
                  <a:pt x="0" y="0"/>
                </a:moveTo>
                <a:lnTo>
                  <a:pt x="10711858" y="0"/>
                </a:lnTo>
                <a:lnTo>
                  <a:pt x="10711858" y="7280518"/>
                </a:lnTo>
                <a:lnTo>
                  <a:pt x="0" y="7280518"/>
                </a:lnTo>
                <a:lnTo>
                  <a:pt x="0" y="0"/>
                </a:lnTo>
                <a:close/>
              </a:path>
            </a:pathLst>
          </a:custGeom>
          <a:blipFill>
            <a:blip r:embed="rId3"/>
            <a:stretch>
              <a:fillRect l="0" t="0" r="0" b="0"/>
            </a:stretch>
          </a:blipFill>
        </p:spPr>
      </p:sp>
      <p:sp>
        <p:nvSpPr>
          <p:cNvPr name="TextBox 6" id="6"/>
          <p:cNvSpPr txBox="true"/>
          <p:nvPr/>
        </p:nvSpPr>
        <p:spPr>
          <a:xfrm rot="0">
            <a:off x="642934" y="321117"/>
            <a:ext cx="5341627"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Sepet</a:t>
            </a:r>
          </a:p>
        </p:txBody>
      </p:sp>
      <p:sp>
        <p:nvSpPr>
          <p:cNvPr name="TextBox 7" id="7"/>
          <p:cNvSpPr txBox="true"/>
          <p:nvPr/>
        </p:nvSpPr>
        <p:spPr>
          <a:xfrm rot="0">
            <a:off x="423714" y="2045256"/>
            <a:ext cx="6339677" cy="4839043"/>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Sepete ürün eklediğinde miktar artmaktadır. Bir ürün birden fazla kez eklenirse o zaman sepet miktarı değişmez ama ürün eklenmiş olur. Sepete gidildiğinde ise ürünler listelenmektedir. Ürünlerin görseli, ürün adı, fiyatı, miktarı ve toplam fiyatı gibi bilgiler yer almaktadır. Aynı şekilde ürünü arttırmak ve silme işlemlerini de yine buradan yapabiliriz.</a:t>
            </a:r>
          </a:p>
        </p:txBody>
      </p:sp>
      <p:sp>
        <p:nvSpPr>
          <p:cNvPr name="AutoShape 8" id="8"/>
          <p:cNvSpPr/>
          <p:nvPr/>
        </p:nvSpPr>
        <p:spPr>
          <a:xfrm rot="0">
            <a:off x="0" y="0"/>
            <a:ext cx="18288000" cy="10287000"/>
          </a:xfrm>
          <a:prstGeom prst="rect">
            <a:avLst/>
          </a:prstGeom>
          <a:solidFill>
            <a:srgbClr val="DCE5E4"/>
          </a:solidFill>
        </p:spPr>
      </p:sp>
      <p:sp>
        <p:nvSpPr>
          <p:cNvPr name="AutoShape 9" id="9"/>
          <p:cNvSpPr/>
          <p:nvPr/>
        </p:nvSpPr>
        <p:spPr>
          <a:xfrm rot="5400000">
            <a:off x="6402381" y="-1598619"/>
            <a:ext cx="5483238" cy="18288000"/>
          </a:xfrm>
          <a:prstGeom prst="rect">
            <a:avLst/>
          </a:prstGeom>
          <a:solidFill>
            <a:srgbClr val="3B5D50"/>
          </a:solidFill>
        </p:spPr>
      </p:sp>
      <p:sp>
        <p:nvSpPr>
          <p:cNvPr name="Freeform 10" id="10"/>
          <p:cNvSpPr/>
          <p:nvPr/>
        </p:nvSpPr>
        <p:spPr>
          <a:xfrm flipH="false" flipV="false" rot="0">
            <a:off x="0" y="-30355"/>
            <a:ext cx="18288000" cy="4864898"/>
          </a:xfrm>
          <a:custGeom>
            <a:avLst/>
            <a:gdLst/>
            <a:ahLst/>
            <a:cxnLst/>
            <a:rect r="r" b="b" t="t" l="l"/>
            <a:pathLst>
              <a:path h="4864898" w="18288000">
                <a:moveTo>
                  <a:pt x="0" y="0"/>
                </a:moveTo>
                <a:lnTo>
                  <a:pt x="18288000" y="0"/>
                </a:lnTo>
                <a:lnTo>
                  <a:pt x="18288000" y="4864898"/>
                </a:lnTo>
                <a:lnTo>
                  <a:pt x="0" y="4864898"/>
                </a:lnTo>
                <a:lnTo>
                  <a:pt x="0" y="0"/>
                </a:lnTo>
                <a:close/>
              </a:path>
            </a:pathLst>
          </a:custGeom>
          <a:blipFill>
            <a:blip r:embed="rId4"/>
            <a:stretch>
              <a:fillRect l="0" t="0" r="0" b="0"/>
            </a:stretch>
          </a:blipFill>
        </p:spPr>
      </p:sp>
      <p:sp>
        <p:nvSpPr>
          <p:cNvPr name="TextBox 11" id="11"/>
          <p:cNvSpPr txBox="true"/>
          <p:nvPr/>
        </p:nvSpPr>
        <p:spPr>
          <a:xfrm rot="0">
            <a:off x="7207936" y="4965445"/>
            <a:ext cx="2962735" cy="1396115"/>
          </a:xfrm>
          <a:prstGeom prst="rect">
            <a:avLst/>
          </a:prstGeom>
        </p:spPr>
        <p:txBody>
          <a:bodyPr anchor="t" rtlCol="false" tIns="0" lIns="0" bIns="0" rIns="0">
            <a:spAutoFit/>
          </a:bodyPr>
          <a:lstStyle/>
          <a:p>
            <a:pPr>
              <a:lnSpc>
                <a:spcPts val="11099"/>
              </a:lnSpc>
            </a:pPr>
            <a:r>
              <a:rPr lang="en-US" sz="9098">
                <a:solidFill>
                  <a:srgbClr val="FFFFFF"/>
                </a:solidFill>
                <a:latin typeface="Open Sauce Heavy"/>
              </a:rPr>
              <a:t>Main</a:t>
            </a:r>
          </a:p>
        </p:txBody>
      </p:sp>
      <p:sp>
        <p:nvSpPr>
          <p:cNvPr name="TextBox 12" id="12"/>
          <p:cNvSpPr txBox="true"/>
          <p:nvPr/>
        </p:nvSpPr>
        <p:spPr>
          <a:xfrm rot="0">
            <a:off x="273393" y="6803402"/>
            <a:ext cx="17741214" cy="1436332"/>
          </a:xfrm>
          <a:prstGeom prst="rect">
            <a:avLst/>
          </a:prstGeom>
        </p:spPr>
        <p:txBody>
          <a:bodyPr anchor="t" rtlCol="false" tIns="0" lIns="0" bIns="0" rIns="0">
            <a:spAutoFit/>
          </a:bodyPr>
          <a:lstStyle/>
          <a:p>
            <a:pPr>
              <a:lnSpc>
                <a:spcPts val="3836"/>
              </a:lnSpc>
              <a:spcBef>
                <a:spcPct val="0"/>
              </a:spcBef>
            </a:pPr>
            <a:r>
              <a:rPr lang="en-US" sz="2740">
                <a:solidFill>
                  <a:srgbClr val="F6F2F1"/>
                </a:solidFill>
                <a:latin typeface="DM Sans"/>
              </a:rPr>
              <a:t>Main kısmında Siparişler kısmı yer almaktadır. Burda Mağaza kısmından oluşturulan siparişler yer almaktadır. Gönderilme durumu kısmında “Kum saati” siparişin beklediğini henüz gönderilmediğini temsil ederken eğer kum saatinin üzerine basarsak “Araç” iconuna dönüşecektir ve bu da siparişin yola çıktığını temsil temektedir.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DAF6r46FroA</dc:identifier>
  <dcterms:modified xsi:type="dcterms:W3CDTF">2011-08-01T06:04:30Z</dcterms:modified>
  <cp:revision>1</cp:revision>
  <dc:title>Blue &amp; White Minimalistic Company Profile Presentation</dc:title>
</cp:coreProperties>
</file>